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7" r:id="rId2"/>
    <p:sldId id="256" r:id="rId3"/>
    <p:sldId id="281" r:id="rId4"/>
    <p:sldId id="288" r:id="rId5"/>
    <p:sldId id="283" r:id="rId6"/>
    <p:sldId id="284" r:id="rId7"/>
    <p:sldId id="285" r:id="rId8"/>
    <p:sldId id="286" r:id="rId9"/>
    <p:sldId id="28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2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332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1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1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0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3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1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9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2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4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75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4979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93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38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10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80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5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F415263-B7AB-4721-9662-B23E579AA00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33D0F9-B839-470F-8ADF-4320ACB41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wand.com/en/AP_NFL_MVP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875A851C-F6EE-0340-B616-73FE11736E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  <a:solidFill>
            <a:srgbClr val="7030A0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74FE90-814E-1DFC-5214-3AB66DDA333E}"/>
              </a:ext>
            </a:extLst>
          </p:cNvPr>
          <p:cNvSpPr txBox="1"/>
          <p:nvPr/>
        </p:nvSpPr>
        <p:spPr>
          <a:xfrm>
            <a:off x="1477444" y="900769"/>
            <a:ext cx="9307878" cy="135158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 defTabSz="508635">
              <a:spcAft>
                <a:spcPts val="750"/>
              </a:spcAft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This Month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guet Script" panose="020B0604020202020204" pitchFamily="2" charset="0"/>
              <a:ea typeface="Adobe Gothic Std B" panose="020B0800000000000000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3653C-4BD9-3315-5BA4-22482A557D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6000"/>
          </a:blip>
          <a:stretch>
            <a:fillRect/>
          </a:stretch>
        </p:blipFill>
        <p:spPr>
          <a:xfrm>
            <a:off x="2133661" y="1083076"/>
            <a:ext cx="8093712" cy="5157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8D4198-043A-0584-C791-015A86D32854}"/>
              </a:ext>
            </a:extLst>
          </p:cNvPr>
          <p:cNvSpPr txBox="1"/>
          <p:nvPr/>
        </p:nvSpPr>
        <p:spPr>
          <a:xfrm>
            <a:off x="1550764" y="3431141"/>
            <a:ext cx="9243812" cy="135642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7000"/>
              </a:srgbClr>
            </a:outerShdw>
          </a:effectLst>
        </p:spPr>
        <p:txBody>
          <a:bodyPr wrap="square">
            <a:spAutoFit/>
          </a:bodyPr>
          <a:lstStyle/>
          <a:p>
            <a:pPr algn="ctr" defTabSz="508635">
              <a:spcAft>
                <a:spcPts val="750"/>
              </a:spcAft>
              <a:defRPr/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Black College Sports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7BE12-3813-EC32-AC11-1CBB681AC2CC}"/>
              </a:ext>
            </a:extLst>
          </p:cNvPr>
          <p:cNvSpPr txBox="1"/>
          <p:nvPr/>
        </p:nvSpPr>
        <p:spPr>
          <a:xfrm>
            <a:off x="1477444" y="2286509"/>
            <a:ext cx="9450852" cy="1351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8635">
              <a:spcAft>
                <a:spcPts val="750"/>
              </a:spcAft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2A0CF-F8BB-5C5E-A905-B4FD462F16C7}"/>
              </a:ext>
            </a:extLst>
          </p:cNvPr>
          <p:cNvSpPr/>
          <p:nvPr/>
        </p:nvSpPr>
        <p:spPr>
          <a:xfrm>
            <a:off x="3236173" y="5031805"/>
            <a:ext cx="5549981" cy="923330"/>
          </a:xfrm>
          <a:prstGeom prst="rect">
            <a:avLst/>
          </a:prstGeom>
          <a:noFill/>
          <a:effectLst>
            <a:glow rad="431800">
              <a:schemeClr val="accent1">
                <a:alpha val="40000"/>
              </a:schemeClr>
            </a:glow>
            <a:outerShdw blurRad="838200" dist="495300" dir="5400000" sx="88000" sy="88000" algn="ctr" rotWithShape="0">
              <a:srgbClr val="000000">
                <a:alpha val="67000"/>
              </a:srgb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OCTO</a:t>
            </a:r>
            <a:r>
              <a:rPr lang="en-US" sz="54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BER</a:t>
            </a:r>
            <a:r>
              <a:rPr lang="en-US" sz="5400" b="1" cap="none" spc="0" dirty="0">
                <a:ln/>
                <a:solidFill>
                  <a:schemeClr val="accent4"/>
                </a:solidFill>
                <a:effectLst/>
                <a:latin typeface="Amasis MT Pro Black" panose="02040A04050005020304" pitchFamily="18" charset="0"/>
              </a:rPr>
              <a:t> 2023</a:t>
            </a:r>
          </a:p>
        </p:txBody>
      </p:sp>
      <p:pic>
        <p:nvPicPr>
          <p:cNvPr id="7" name="Drivin' the Drums">
            <a:hlinkClick r:id="" action="ppaction://media"/>
            <a:extLst>
              <a:ext uri="{FF2B5EF4-FFF2-40B4-BE49-F238E27FC236}">
                <a16:creationId xmlns:a16="http://schemas.microsoft.com/office/drawing/2014/main" id="{A8442C7C-31B5-B17C-905D-61B0F45B6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3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0"/>
    </mc:Choice>
    <mc:Fallback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1867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80000">
            <a:off x="1913045" y="4815479"/>
            <a:ext cx="62528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Morehouse College </a:t>
            </a:r>
            <a:r>
              <a:rPr lang="en-US" dirty="0"/>
              <a:t>founded as Augusta College in the basement of Springfield Baptist Church in Augusta, Georgia and relocated in Atlanta in 1879.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>
            <a:off x="8784455" y="71021"/>
            <a:ext cx="236589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Notable Alumni: </a:t>
            </a:r>
          </a:p>
          <a:p>
            <a:endParaRPr lang="en-US" dirty="0"/>
          </a:p>
          <a:p>
            <a:r>
              <a:rPr lang="en-US" dirty="0"/>
              <a:t>Dr. Martin L. King</a:t>
            </a:r>
          </a:p>
          <a:p>
            <a:r>
              <a:rPr lang="en-US" dirty="0"/>
              <a:t>(Civil Rights)</a:t>
            </a:r>
          </a:p>
          <a:p>
            <a:endParaRPr lang="en-US" dirty="0"/>
          </a:p>
          <a:p>
            <a:r>
              <a:rPr lang="en-US" dirty="0"/>
              <a:t>Edwin Moses</a:t>
            </a:r>
          </a:p>
          <a:p>
            <a:r>
              <a:rPr lang="en-US" dirty="0"/>
              <a:t>(Track &amp; Field)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Donn </a:t>
            </a:r>
            <a:r>
              <a:rPr lang="en-US" dirty="0" err="1"/>
              <a:t>Clendenon</a:t>
            </a:r>
            <a:endParaRPr lang="en-US" dirty="0"/>
          </a:p>
          <a:p>
            <a:r>
              <a:rPr lang="en-US" dirty="0"/>
              <a:t>(Baseball)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Harold Ellis</a:t>
            </a:r>
          </a:p>
          <a:p>
            <a:r>
              <a:rPr lang="en-US" dirty="0"/>
              <a:t>(Basketball)</a:t>
            </a:r>
          </a:p>
        </p:txBody>
      </p:sp>
      <p:pic>
        <p:nvPicPr>
          <p:cNvPr id="26" name="Picture 25" descr="A building with columns and a few people&#10;&#10;Description automatically generated">
            <a:extLst>
              <a:ext uri="{FF2B5EF4-FFF2-40B4-BE49-F238E27FC236}">
                <a16:creationId xmlns:a16="http://schemas.microsoft.com/office/drawing/2014/main" id="{0BC3F8F6-4BD0-8FB9-B27C-4E9BE7D49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0" y="763479"/>
            <a:ext cx="7492021" cy="365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25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1877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80000">
            <a:off x="1853410" y="4647163"/>
            <a:ext cx="625284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Natchez Seminary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(Jackson State University)</a:t>
            </a:r>
            <a:r>
              <a:rPr lang="en-US" dirty="0"/>
              <a:t> was founded by the American Baptist Home Mission Society of New York and moved to Jackson, MS in 1882, and renamed Jackson College.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120000">
            <a:off x="8784455" y="299619"/>
            <a:ext cx="236589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Notable Alumni: </a:t>
            </a:r>
          </a:p>
          <a:p>
            <a:endParaRPr lang="en-US" dirty="0"/>
          </a:p>
          <a:p>
            <a:r>
              <a:rPr lang="en-US" dirty="0"/>
              <a:t>Walter Payton</a:t>
            </a:r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Lem Barney</a:t>
            </a:r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Robert </a:t>
            </a:r>
            <a:r>
              <a:rPr lang="en-US" dirty="0" err="1"/>
              <a:t>Brazile</a:t>
            </a:r>
            <a:endParaRPr lang="en-US" dirty="0"/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Jackie Slater</a:t>
            </a:r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building with a parking lot&#10;&#10;Description automatically generated">
            <a:extLst>
              <a:ext uri="{FF2B5EF4-FFF2-40B4-BE49-F238E27FC236}">
                <a16:creationId xmlns:a16="http://schemas.microsoft.com/office/drawing/2014/main" id="{7C68C538-2568-D603-2F4B-246F72530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20" y="458029"/>
            <a:ext cx="6259376" cy="418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17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1887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80000">
            <a:off x="1912873" y="4621017"/>
            <a:ext cx="68142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Founded as the State Normal College for Colored Students. In 1953,  the name was officially changed to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Florida Agricultural and Mechanical University</a:t>
            </a:r>
            <a:r>
              <a:rPr lang="en-US" dirty="0"/>
              <a:t>. It is the only Black college or  university to win a national college football championship in the NCAA.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120000">
            <a:off x="8784455" y="71021"/>
            <a:ext cx="236589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Notable Alumni: </a:t>
            </a:r>
          </a:p>
          <a:p>
            <a:endParaRPr lang="en-US" dirty="0"/>
          </a:p>
          <a:p>
            <a:r>
              <a:rPr lang="en-US" dirty="0"/>
              <a:t>Bob Hayes</a:t>
            </a:r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r>
              <a:rPr lang="en-US" dirty="0"/>
              <a:t>Althea Gibson</a:t>
            </a:r>
          </a:p>
          <a:p>
            <a:r>
              <a:rPr lang="en-US" dirty="0"/>
              <a:t>(Tennis)</a:t>
            </a:r>
          </a:p>
          <a:p>
            <a:endParaRPr lang="en-US" dirty="0"/>
          </a:p>
          <a:p>
            <a:r>
              <a:rPr lang="en-US" dirty="0"/>
              <a:t>Ken Riley</a:t>
            </a:r>
          </a:p>
          <a:p>
            <a:r>
              <a:rPr lang="en-US" dirty="0"/>
              <a:t>(Football)</a:t>
            </a:r>
          </a:p>
          <a:p>
            <a:endParaRPr lang="en-US" dirty="0"/>
          </a:p>
          <a:p>
            <a:r>
              <a:rPr lang="en-US" dirty="0"/>
              <a:t>Fred Humphries</a:t>
            </a:r>
          </a:p>
          <a:p>
            <a:r>
              <a:rPr lang="en-US" dirty="0"/>
              <a:t>(President)</a:t>
            </a:r>
          </a:p>
          <a:p>
            <a:endParaRPr lang="en-US" dirty="0"/>
          </a:p>
          <a:p>
            <a:r>
              <a:rPr lang="en-US" dirty="0"/>
              <a:t> Willie </a:t>
            </a:r>
            <a:r>
              <a:rPr lang="en-US" dirty="0" err="1"/>
              <a:t>Galimore</a:t>
            </a:r>
            <a:endParaRPr lang="en-US" dirty="0"/>
          </a:p>
          <a:p>
            <a:r>
              <a:rPr lang="en-US" dirty="0"/>
              <a:t>Football</a:t>
            </a:r>
          </a:p>
          <a:p>
            <a:endParaRPr lang="en-US" dirty="0"/>
          </a:p>
          <a:p>
            <a:r>
              <a:rPr lang="en-US" dirty="0"/>
              <a:t>Natalie White</a:t>
            </a:r>
          </a:p>
          <a:p>
            <a:r>
              <a:rPr lang="en-US" dirty="0"/>
              <a:t>(Basketball)</a:t>
            </a:r>
          </a:p>
        </p:txBody>
      </p:sp>
      <p:pic>
        <p:nvPicPr>
          <p:cNvPr id="4" name="Picture 3" descr="A building with flags in front of it&#10;&#10;Description automatically generated">
            <a:extLst>
              <a:ext uri="{FF2B5EF4-FFF2-40B4-BE49-F238E27FC236}">
                <a16:creationId xmlns:a16="http://schemas.microsoft.com/office/drawing/2014/main" id="{8C983426-AAE4-73F0-6417-5219C044B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77" y="501926"/>
            <a:ext cx="7019509" cy="393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30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0">
        <p159:morph option="byObject"/>
      </p:transition>
    </mc:Choice>
    <mc:Fallback>
      <p:transition spd="slow" advClick="0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1925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80000">
            <a:off x="1912619" y="4791033"/>
            <a:ext cx="76538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State Fair Classic    </a:t>
            </a:r>
            <a:r>
              <a:rPr lang="en-US" dirty="0"/>
              <a:t>The first game was played on Monday, October 19 and featured the Wiley College Wildcats and Langston University Lions. </a:t>
            </a:r>
          </a:p>
          <a:p>
            <a:r>
              <a:rPr lang="en-US" dirty="0"/>
              <a:t>They played to a 0–0 tie before a crowd of 5,000.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60000">
            <a:off x="8784455" y="3430443"/>
            <a:ext cx="2365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Langston Lions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26CEF1-EA24-0565-8D07-6CD9CE08B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40000">
            <a:off x="2981463" y="487017"/>
            <a:ext cx="5238194" cy="3908499"/>
          </a:xfrm>
          <a:prstGeom prst="rect">
            <a:avLst/>
          </a:prstGeom>
        </p:spPr>
      </p:pic>
      <p:pic>
        <p:nvPicPr>
          <p:cNvPr id="11" name="Picture 10" descr="A purple tiger head with white and grey stripes&#10;&#10;Description automatically generated">
            <a:extLst>
              <a:ext uri="{FF2B5EF4-FFF2-40B4-BE49-F238E27FC236}">
                <a16:creationId xmlns:a16="http://schemas.microsoft.com/office/drawing/2014/main" id="{46B544CD-6F9D-F8D5-63C9-9E5BB3E9E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6" y="1204502"/>
            <a:ext cx="2620308" cy="2632006"/>
          </a:xfrm>
          <a:prstGeom prst="rect">
            <a:avLst/>
          </a:prstGeom>
        </p:spPr>
      </p:pic>
      <p:pic>
        <p:nvPicPr>
          <p:cNvPr id="13" name="Picture 12" descr="A lion with orange and blue mane&#10;&#10;Description automatically generated">
            <a:extLst>
              <a:ext uri="{FF2B5EF4-FFF2-40B4-BE49-F238E27FC236}">
                <a16:creationId xmlns:a16="http://schemas.microsoft.com/office/drawing/2014/main" id="{7452AAF3-DA54-D70F-FCE4-17DE4C759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8304351" y="1285875"/>
            <a:ext cx="2143125" cy="21431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42260F-F558-A679-2201-B1149B40323C}"/>
              </a:ext>
            </a:extLst>
          </p:cNvPr>
          <p:cNvSpPr txBox="1"/>
          <p:nvPr/>
        </p:nvSpPr>
        <p:spPr>
          <a:xfrm>
            <a:off x="1031224" y="3447011"/>
            <a:ext cx="2365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Wiley Wildcats</a:t>
            </a:r>
          </a:p>
        </p:txBody>
      </p:sp>
    </p:spTree>
    <p:extLst>
      <p:ext uri="{BB962C8B-B14F-4D97-AF65-F5344CB8AC3E}">
        <p14:creationId xmlns:p14="http://schemas.microsoft.com/office/powerpoint/2010/main" val="1970563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2000">
        <p159:morph option="byObject"/>
      </p:transition>
    </mc:Choice>
    <mc:Fallback>
      <p:transition spd="slow" advClick="0" advTm="1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1928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80000">
            <a:off x="1793005" y="5059883"/>
            <a:ext cx="77021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Johnson C. Smith University </a:t>
            </a:r>
            <a:r>
              <a:rPr lang="en-US" dirty="0"/>
              <a:t>organized its First Men’s Basketball Team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60000">
            <a:off x="8784455" y="271315"/>
            <a:ext cx="23658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Notable Alumni: </a:t>
            </a:r>
          </a:p>
          <a:p>
            <a:endParaRPr lang="en-US" dirty="0"/>
          </a:p>
          <a:p>
            <a:r>
              <a:rPr lang="en-US" dirty="0"/>
              <a:t>Fred “Curly” Neal</a:t>
            </a:r>
          </a:p>
          <a:p>
            <a:r>
              <a:rPr lang="en-US" dirty="0"/>
              <a:t>(Basketball)</a:t>
            </a:r>
          </a:p>
          <a:p>
            <a:endParaRPr lang="en-US" dirty="0"/>
          </a:p>
          <a:p>
            <a:r>
              <a:rPr lang="en-US" dirty="0"/>
              <a:t>Eddie McGirt</a:t>
            </a:r>
          </a:p>
          <a:p>
            <a:r>
              <a:rPr lang="en-US" dirty="0"/>
              <a:t>(Head Coach)</a:t>
            </a:r>
          </a:p>
          <a:p>
            <a:endParaRPr lang="en-US" dirty="0"/>
          </a:p>
          <a:p>
            <a:r>
              <a:rPr lang="en-US" dirty="0"/>
              <a:t>Vince Matthews</a:t>
            </a:r>
            <a:br>
              <a:rPr lang="en-US" dirty="0"/>
            </a:br>
            <a:r>
              <a:rPr lang="en-US" dirty="0"/>
              <a:t>(Track &amp; Field)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Jethro Pugh</a:t>
            </a:r>
          </a:p>
          <a:p>
            <a:r>
              <a:rPr lang="en-US" dirty="0"/>
              <a:t>(Football)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C7A6CF-BC60-3E89-C4C0-B5500CF30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666750" y="381828"/>
            <a:ext cx="7383946" cy="410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40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2000">
        <p159:morph option="byObject"/>
      </p:transition>
    </mc:Choice>
    <mc:Fallback>
      <p:transition spd="slow" advClick="0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397276" y="2946450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1953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120000">
            <a:off x="8784455" y="160472"/>
            <a:ext cx="23658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NAIA Champions: </a:t>
            </a:r>
          </a:p>
          <a:p>
            <a:endParaRPr lang="en-US" sz="1600" dirty="0"/>
          </a:p>
          <a:p>
            <a:r>
              <a:rPr lang="en-US" sz="1600" dirty="0"/>
              <a:t>Tennessee A&amp;I (State)</a:t>
            </a:r>
          </a:p>
          <a:p>
            <a:r>
              <a:rPr lang="en-US" sz="1600" dirty="0"/>
              <a:t>(1957,58,59)</a:t>
            </a:r>
          </a:p>
          <a:p>
            <a:endParaRPr lang="en-US" sz="1600" dirty="0"/>
          </a:p>
          <a:p>
            <a:r>
              <a:rPr lang="en-US" sz="1600" dirty="0"/>
              <a:t>Grambling</a:t>
            </a:r>
          </a:p>
          <a:p>
            <a:r>
              <a:rPr lang="en-US" sz="1600" dirty="0"/>
              <a:t>(1961)</a:t>
            </a:r>
          </a:p>
          <a:p>
            <a:endParaRPr lang="en-US" sz="1600" dirty="0"/>
          </a:p>
          <a:p>
            <a:r>
              <a:rPr lang="en-US" sz="1600" dirty="0"/>
              <a:t>Prairie View A&amp;M</a:t>
            </a:r>
          </a:p>
          <a:p>
            <a:r>
              <a:rPr lang="en-US" sz="1600" dirty="0"/>
              <a:t>(1962)</a:t>
            </a:r>
          </a:p>
          <a:p>
            <a:endParaRPr lang="en-US" sz="1600" dirty="0"/>
          </a:p>
          <a:p>
            <a:r>
              <a:rPr lang="en-US" sz="1600" dirty="0"/>
              <a:t>Central State, Ohio</a:t>
            </a:r>
          </a:p>
          <a:p>
            <a:r>
              <a:rPr lang="en-US" sz="1600" dirty="0"/>
              <a:t>(1965,68)</a:t>
            </a:r>
          </a:p>
          <a:p>
            <a:endParaRPr lang="en-US" sz="1600" dirty="0"/>
          </a:p>
          <a:p>
            <a:r>
              <a:rPr lang="en-US" sz="1600" dirty="0"/>
              <a:t>Kentucky State</a:t>
            </a:r>
          </a:p>
          <a:p>
            <a:r>
              <a:rPr lang="en-US" sz="1600" dirty="0"/>
              <a:t>(1970,71,72)</a:t>
            </a:r>
          </a:p>
          <a:p>
            <a:endParaRPr lang="en-US" sz="1600" dirty="0"/>
          </a:p>
          <a:p>
            <a:r>
              <a:rPr lang="en-US" sz="1600" dirty="0"/>
              <a:t>Coppin State</a:t>
            </a:r>
          </a:p>
          <a:p>
            <a:r>
              <a:rPr lang="en-US" sz="1600" dirty="0"/>
              <a:t>(1976)</a:t>
            </a:r>
          </a:p>
          <a:p>
            <a:endParaRPr lang="en-US" sz="1600" dirty="0"/>
          </a:p>
          <a:p>
            <a:r>
              <a:rPr lang="en-US" sz="1600" dirty="0"/>
              <a:t>Texas Southern </a:t>
            </a:r>
          </a:p>
          <a:p>
            <a:r>
              <a:rPr lang="en-US" sz="1600" dirty="0"/>
              <a:t>(1977)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BA90F2-0D2E-A2D4-CA70-DE14CD298F1E}"/>
              </a:ext>
            </a:extLst>
          </p:cNvPr>
          <p:cNvSpPr txBox="1"/>
          <p:nvPr/>
        </p:nvSpPr>
        <p:spPr>
          <a:xfrm rot="-180000">
            <a:off x="519858" y="5116494"/>
            <a:ext cx="1279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NAIA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EE08D-5386-350E-1655-CBBAE9958F88}"/>
              </a:ext>
            </a:extLst>
          </p:cNvPr>
          <p:cNvSpPr txBox="1"/>
          <p:nvPr/>
        </p:nvSpPr>
        <p:spPr>
          <a:xfrm rot="21420000">
            <a:off x="1806482" y="4924215"/>
            <a:ext cx="6958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First National  college organization to allow Black colleges to participate in a national basketball championship tournament </a:t>
            </a:r>
          </a:p>
        </p:txBody>
      </p:sp>
      <p:pic>
        <p:nvPicPr>
          <p:cNvPr id="9" name="Picture 8" descr="A group of men in basketball uniforms&#10;&#10;Description automatically generated">
            <a:extLst>
              <a:ext uri="{FF2B5EF4-FFF2-40B4-BE49-F238E27FC236}">
                <a16:creationId xmlns:a16="http://schemas.microsoft.com/office/drawing/2014/main" id="{12543D3F-625A-41F7-356F-605AB3372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20000">
            <a:off x="6452303" y="1208368"/>
            <a:ext cx="2249714" cy="2834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ACBBA5-64C1-B6DE-6DB3-E1E3C25D7AF3}"/>
              </a:ext>
            </a:extLst>
          </p:cNvPr>
          <p:cNvSpPr txBox="1"/>
          <p:nvPr/>
        </p:nvSpPr>
        <p:spPr>
          <a:xfrm rot="21540000">
            <a:off x="1593284" y="2949764"/>
            <a:ext cx="48174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Tennessee A&amp;I , led by head coach Clarence Cash entered the NAIA National Tournament as the first Black college from the District 29 All-Black district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A2240-C72C-DE7E-828B-66CF375886FD}"/>
              </a:ext>
            </a:extLst>
          </p:cNvPr>
          <p:cNvSpPr txBox="1"/>
          <p:nvPr/>
        </p:nvSpPr>
        <p:spPr>
          <a:xfrm>
            <a:off x="400591" y="1130904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1950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AAE3FD-61F4-A98E-E20F-F2AFDBF71D35}"/>
              </a:ext>
            </a:extLst>
          </p:cNvPr>
          <p:cNvSpPr txBox="1"/>
          <p:nvPr/>
        </p:nvSpPr>
        <p:spPr>
          <a:xfrm rot="21540000">
            <a:off x="1596599" y="1103753"/>
            <a:ext cx="4817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First All-Black District 29 organized by the NAIA in</a:t>
            </a:r>
          </a:p>
          <a:p>
            <a:r>
              <a:rPr lang="en-US" dirty="0"/>
              <a:t> the first step towards breaking the color barrier in college basketball</a:t>
            </a:r>
          </a:p>
        </p:txBody>
      </p:sp>
    </p:spTree>
    <p:extLst>
      <p:ext uri="{BB962C8B-B14F-4D97-AF65-F5344CB8AC3E}">
        <p14:creationId xmlns:p14="http://schemas.microsoft.com/office/powerpoint/2010/main" val="965941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1000">
        <p159:morph option="byObject"/>
      </p:transition>
    </mc:Choice>
    <mc:Fallback>
      <p:transition spd="slow" advClick="0" advTm="3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football&#10;&#10;Description automatically generated">
            <a:extLst>
              <a:ext uri="{FF2B5EF4-FFF2-40B4-BE49-F238E27FC236}">
                <a16:creationId xmlns:a16="http://schemas.microsoft.com/office/drawing/2014/main" id="{1559331F-61C6-0019-04AC-9951B8BF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0897">
            <a:off x="619331" y="-382150"/>
            <a:ext cx="5120640" cy="5120640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6FF0F2-7349-E8EA-34FD-948962E8BDEB}"/>
              </a:ext>
            </a:extLst>
          </p:cNvPr>
          <p:cNvSpPr txBox="1"/>
          <p:nvPr/>
        </p:nvSpPr>
        <p:spPr>
          <a:xfrm>
            <a:off x="625876" y="5133058"/>
            <a:ext cx="10697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1994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4529B0-8FF2-EF1F-E886-A71A914C79BC}"/>
              </a:ext>
            </a:extLst>
          </p:cNvPr>
          <p:cNvSpPr txBox="1"/>
          <p:nvPr/>
        </p:nvSpPr>
        <p:spPr>
          <a:xfrm rot="21420000">
            <a:off x="1768508" y="4493266"/>
            <a:ext cx="94754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October 22	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Steve McNair </a:t>
            </a:r>
            <a:r>
              <a:rPr lang="en-US" dirty="0"/>
              <a:t>made his college freshman debut. He led Alcorn State to a thrilling come from behind upset of the Grambling Tigers, 27-22.  He went on to become a three-time All-American and National Player of the Year in his senior year.  He set NCAA all-time Career Passing record with 13, 487 yards.  McNair was the first Black quarterback to win the </a:t>
            </a:r>
            <a:r>
              <a:rPr lang="en-US" dirty="0">
                <a:hlinkClick r:id="rId3" tooltip="AP NFL MV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 NFL MVP</a:t>
            </a:r>
            <a:r>
              <a:rPr lang="en-US" dirty="0"/>
              <a:t> . He is enshrined in the College Football Hall of Fame.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D6C0F-2A6B-6A91-C00B-1151B554D948}"/>
              </a:ext>
            </a:extLst>
          </p:cNvPr>
          <p:cNvSpPr txBox="1"/>
          <p:nvPr/>
        </p:nvSpPr>
        <p:spPr>
          <a:xfrm rot="-120000">
            <a:off x="7858491" y="675590"/>
            <a:ext cx="28248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Career Highlights: </a:t>
            </a:r>
          </a:p>
          <a:p>
            <a:endParaRPr lang="en-US" dirty="0"/>
          </a:p>
          <a:p>
            <a:r>
              <a:rPr lang="en-US" dirty="0"/>
              <a:t>National Player of the Year</a:t>
            </a:r>
          </a:p>
          <a:p>
            <a:endParaRPr lang="en-US" dirty="0"/>
          </a:p>
          <a:p>
            <a:r>
              <a:rPr lang="en-US" dirty="0"/>
              <a:t>Set NCAA all-time Career Passing  13, 487 yards</a:t>
            </a:r>
          </a:p>
          <a:p>
            <a:endParaRPr lang="en-US" dirty="0"/>
          </a:p>
          <a:p>
            <a:r>
              <a:rPr lang="en-US" dirty="0"/>
              <a:t> AP NFL MVP</a:t>
            </a:r>
          </a:p>
          <a:p>
            <a:endParaRPr lang="en-US" dirty="0"/>
          </a:p>
          <a:p>
            <a:r>
              <a:rPr lang="en-US" dirty="0"/>
              <a:t>Walter Payton Award</a:t>
            </a:r>
          </a:p>
          <a:p>
            <a:endParaRPr lang="en-US" dirty="0"/>
          </a:p>
          <a:p>
            <a:r>
              <a:rPr lang="en-US" dirty="0"/>
              <a:t>Tenn. Titans Ring of Honor</a:t>
            </a:r>
          </a:p>
        </p:txBody>
      </p:sp>
      <p:pic>
        <p:nvPicPr>
          <p:cNvPr id="7" name="Picture 6" descr="A football player running with a football&#10;&#10;Description automatically generated">
            <a:extLst>
              <a:ext uri="{FF2B5EF4-FFF2-40B4-BE49-F238E27FC236}">
                <a16:creationId xmlns:a16="http://schemas.microsoft.com/office/drawing/2014/main" id="{68D3153D-C215-97FF-E754-0D41BE9E2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603" y="699052"/>
            <a:ext cx="2919205" cy="40715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7A1852-A63E-16A6-1CD6-CADADBF65A56}"/>
              </a:ext>
            </a:extLst>
          </p:cNvPr>
          <p:cNvSpPr txBox="1"/>
          <p:nvPr/>
        </p:nvSpPr>
        <p:spPr>
          <a:xfrm>
            <a:off x="526774" y="606287"/>
            <a:ext cx="3965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Breakout    Game</a:t>
            </a:r>
          </a:p>
        </p:txBody>
      </p:sp>
    </p:spTree>
    <p:extLst>
      <p:ext uri="{BB962C8B-B14F-4D97-AF65-F5344CB8AC3E}">
        <p14:creationId xmlns:p14="http://schemas.microsoft.com/office/powerpoint/2010/main" val="2469756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8000">
        <p159:morph option="byObject"/>
      </p:transition>
    </mc:Choice>
    <mc:Fallback>
      <p:transition spd="slow" advClick="0" advTm="28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81EEB2C9-7D37-A36C-ECE5-894B5A6FCFCB}"/>
              </a:ext>
            </a:extLst>
          </p:cNvPr>
          <p:cNvSpPr/>
          <p:nvPr/>
        </p:nvSpPr>
        <p:spPr>
          <a:xfrm>
            <a:off x="4012709" y="4884646"/>
            <a:ext cx="876092" cy="90359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647BD-9E1C-6859-9723-F43F07A4644B}"/>
              </a:ext>
            </a:extLst>
          </p:cNvPr>
          <p:cNvSpPr/>
          <p:nvPr/>
        </p:nvSpPr>
        <p:spPr>
          <a:xfrm rot="-180000">
            <a:off x="-695608" y="818205"/>
            <a:ext cx="11695325" cy="424731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Celebrate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More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BLACK COLLEGE HISTORY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&amp;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LEGENDS!</a:t>
            </a:r>
          </a:p>
        </p:txBody>
      </p:sp>
    </p:spTree>
    <p:extLst>
      <p:ext uri="{BB962C8B-B14F-4D97-AF65-F5344CB8AC3E}">
        <p14:creationId xmlns:p14="http://schemas.microsoft.com/office/powerpoint/2010/main" val="210268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393</TotalTime>
  <Words>522</Words>
  <Application>Microsoft Office PowerPoint</Application>
  <PresentationFormat>Widescreen</PresentationFormat>
  <Paragraphs>128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Amasis MT Pro Black</vt:lpstr>
      <vt:lpstr>Arial</vt:lpstr>
      <vt:lpstr>Baguet Script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Edd Hayes</dc:creator>
  <cp:lastModifiedBy>Edd Hayes</cp:lastModifiedBy>
  <cp:revision>4</cp:revision>
  <dcterms:created xsi:type="dcterms:W3CDTF">2023-10-02T19:25:21Z</dcterms:created>
  <dcterms:modified xsi:type="dcterms:W3CDTF">2023-10-03T01:58:53Z</dcterms:modified>
</cp:coreProperties>
</file>